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6" r:id="rId11"/>
    <p:sldId id="265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-9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47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807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85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35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920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43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80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445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21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14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87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13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public.tableau.com/shared/KNX9W3Y3S?:display_count=y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ublic.tableau.com/profile/karissa.nanetta%23!/vizhome/YelpClusters/YelpSegmentdetails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public.tableau.com/profile/karissa.nanetta%23!/vizhome/YelpBusinessLocations/Location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s://public.tableau.com/profile/karissa.nanetta%23!/vizhome/YelpBusinessDiversity/BusinessCount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public.tableau.com/profile/karissa.nanetta%23!/vizhome/YelpClusters/YelpSegmentdetail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ublic.tableau.com/profile/karissa.nanetta%23!/vizhome/YelpClusters/YelpSegmentdetails" TargetMode="Externa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19" y="3415130"/>
            <a:ext cx="3390661" cy="2465798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Futura"/>
                <a:cs typeface="Futura"/>
              </a:rPr>
              <a:t>Identifying Yelp Trendsetters</a:t>
            </a:r>
            <a:endParaRPr lang="en-US" dirty="0">
              <a:solidFill>
                <a:schemeClr val="bg1"/>
              </a:solidFill>
              <a:latin typeface="Futura"/>
              <a:cs typeface="Futura"/>
            </a:endParaRPr>
          </a:p>
        </p:txBody>
      </p:sp>
    </p:spTree>
    <p:extLst>
      <p:ext uri="{BB962C8B-B14F-4D97-AF65-F5344CB8AC3E}">
        <p14:creationId xmlns:p14="http://schemas.microsoft.com/office/powerpoint/2010/main" val="3184993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6642555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2"/>
              </a:rPr>
              <a:t>https://public.tableau.com/profile/karissa.nanetta#!/vizhome/YelpClusters/</a:t>
            </a:r>
            <a:r>
              <a:rPr lang="en-US" sz="800" dirty="0" smtClean="0">
                <a:hlinkClick r:id="rId2"/>
              </a:rPr>
              <a:t>YelpSegmentdetails</a:t>
            </a:r>
            <a:r>
              <a:rPr lang="en-US" sz="800" dirty="0" smtClean="0"/>
              <a:t> </a:t>
            </a:r>
            <a:endParaRPr lang="en-US" sz="8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Screen Shot 2015-10-14 at 5.56.0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0"/>
            <a:ext cx="9021061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088271" y="2884983"/>
            <a:ext cx="983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Oldest Yelpers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8458161" y="2046612"/>
            <a:ext cx="1" cy="8383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458161" y="3531314"/>
            <a:ext cx="0" cy="7468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82575" y="2884983"/>
            <a:ext cx="1129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Youngest  Yelpers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052467" y="2305521"/>
            <a:ext cx="0" cy="5794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466" y="3531314"/>
            <a:ext cx="0" cy="7468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0" y="6678473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4"/>
              </a:rPr>
              <a:t>https://public.tableau.com/shared/KNX9W3Y3S?:display_count=</a:t>
            </a:r>
            <a:r>
              <a:rPr lang="en-US" sz="800" dirty="0" smtClean="0">
                <a:hlinkClick r:id="rId4"/>
              </a:rPr>
              <a:t>yes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42582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What do the clusters tell us?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15265"/>
            <a:ext cx="8229600" cy="5042355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60066"/>
                </a:solidFill>
              </a:rPr>
              <a:t>“Crème de la Crème” </a:t>
            </a:r>
            <a:r>
              <a:rPr lang="en-US" dirty="0" smtClean="0"/>
              <a:t>are the trendsetters</a:t>
            </a:r>
          </a:p>
          <a:p>
            <a:pPr lvl="1"/>
            <a:r>
              <a:rPr lang="en-US" dirty="0" smtClean="0"/>
              <a:t>Early reviewers, large following, and popular businesses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>
                <a:solidFill>
                  <a:schemeClr val="accent1"/>
                </a:solidFill>
              </a:rPr>
              <a:t>“Always Positive” </a:t>
            </a:r>
            <a:r>
              <a:rPr lang="en-US" dirty="0" smtClean="0"/>
              <a:t>might be friends &amp; family of the businesses… </a:t>
            </a:r>
            <a:r>
              <a:rPr lang="en-US" i="1" dirty="0" smtClean="0"/>
              <a:t>OR BOTS! </a:t>
            </a:r>
          </a:p>
          <a:p>
            <a:pPr lvl="1"/>
            <a:r>
              <a:rPr lang="en-US" dirty="0" smtClean="0"/>
              <a:t>Very early reviewers, always good reviews, not-so-popular businesses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 large group in Yelp are </a:t>
            </a:r>
            <a:r>
              <a:rPr lang="en-US" dirty="0" smtClean="0">
                <a:solidFill>
                  <a:schemeClr val="accent2"/>
                </a:solidFill>
              </a:rPr>
              <a:t>“Fault-Finders” </a:t>
            </a:r>
            <a:r>
              <a:rPr lang="en-US" dirty="0" smtClean="0"/>
              <a:t>– the opposite of trendsetters</a:t>
            </a:r>
          </a:p>
          <a:p>
            <a:pPr lvl="1"/>
            <a:r>
              <a:rPr lang="en-US" dirty="0" smtClean="0"/>
              <a:t>Very early reviewers, only signs up for Yelp to give negative reviews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 fall under </a:t>
            </a:r>
            <a:r>
              <a:rPr lang="en-US" dirty="0" smtClean="0">
                <a:solidFill>
                  <a:schemeClr val="accent6"/>
                </a:solidFill>
              </a:rPr>
              <a:t>“The Followers”</a:t>
            </a:r>
          </a:p>
          <a:p>
            <a:pPr lvl="1"/>
            <a:r>
              <a:rPr lang="en-US" dirty="0" smtClean="0"/>
              <a:t>Only tries out businesses with 4+ stars with hundreds of reviews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273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Future Improvements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15265"/>
            <a:ext cx="8229600" cy="5042355"/>
          </a:xfrm>
        </p:spPr>
        <p:txBody>
          <a:bodyPr>
            <a:normAutofit/>
          </a:bodyPr>
          <a:lstStyle/>
          <a:p>
            <a:r>
              <a:rPr lang="en-US" dirty="0" smtClean="0"/>
              <a:t>Explore supervised learning</a:t>
            </a:r>
          </a:p>
          <a:p>
            <a:r>
              <a:rPr lang="en-US" dirty="0" smtClean="0"/>
              <a:t>Analyze effects on types of businesses (e.g. restaurants, </a:t>
            </a:r>
            <a:r>
              <a:rPr lang="en-US" dirty="0" err="1" smtClean="0"/>
              <a:t>laundromats</a:t>
            </a:r>
            <a:r>
              <a:rPr lang="en-US" dirty="0" smtClean="0"/>
              <a:t>, doctors, etc.)</a:t>
            </a:r>
          </a:p>
          <a:p>
            <a:r>
              <a:rPr lang="en-US" dirty="0" smtClean="0"/>
              <a:t>Given more data…</a:t>
            </a:r>
          </a:p>
          <a:p>
            <a:pPr lvl="1"/>
            <a:r>
              <a:rPr lang="en-US" dirty="0" smtClean="0"/>
              <a:t>Perform longitudinal analysis</a:t>
            </a:r>
          </a:p>
          <a:p>
            <a:pPr lvl="1"/>
            <a:r>
              <a:rPr lang="en-US" dirty="0" smtClean="0"/>
              <a:t>Analyze user profile texts to detect bots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143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42508"/>
            <a:ext cx="8229600" cy="194798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Questions? </a:t>
            </a:r>
            <a:br>
              <a:rPr lang="en-US" dirty="0" smtClean="0">
                <a:latin typeface="Helvetica"/>
                <a:cs typeface="Helvetica"/>
              </a:rPr>
            </a:br>
            <a:r>
              <a:rPr lang="en-US" dirty="0" smtClean="0">
                <a:latin typeface="Helvetica"/>
                <a:cs typeface="Helvetica"/>
              </a:rPr>
              <a:t>Feedback?</a:t>
            </a:r>
            <a:br>
              <a:rPr lang="en-US" dirty="0" smtClean="0">
                <a:latin typeface="Helvetica"/>
                <a:cs typeface="Helvetica"/>
              </a:rPr>
            </a:br>
            <a:r>
              <a:rPr lang="en-US" sz="2200" dirty="0" smtClean="0">
                <a:latin typeface="Helvetica"/>
                <a:cs typeface="Helvetica"/>
              </a:rPr>
              <a:t>Any other features I should use?</a:t>
            </a:r>
            <a:endParaRPr lang="en-US" sz="22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70887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Why try to identify trendsetters?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8138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Helvetica"/>
                <a:cs typeface="Helvetica"/>
              </a:rPr>
              <a:t>Trendsetters are valuable new content creators </a:t>
            </a:r>
          </a:p>
          <a:p>
            <a:endParaRPr lang="en-US" dirty="0" smtClean="0">
              <a:latin typeface="Helvetica"/>
              <a:cs typeface="Helvetica"/>
            </a:endParaRPr>
          </a:p>
          <a:p>
            <a:r>
              <a:rPr lang="en-US" dirty="0" smtClean="0">
                <a:latin typeface="Helvetica"/>
                <a:cs typeface="Helvetica"/>
              </a:rPr>
              <a:t>By identifying them, Yelp can increase their engagement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Give the trendsetters a badge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Give vouchers to try out new businesses</a:t>
            </a:r>
          </a:p>
          <a:p>
            <a:pPr lvl="1"/>
            <a:endParaRPr lang="en-US" dirty="0" smtClean="0">
              <a:latin typeface="Helvetica"/>
              <a:cs typeface="Helvetica"/>
            </a:endParaRPr>
          </a:p>
          <a:p>
            <a:r>
              <a:rPr lang="en-US" dirty="0" smtClean="0">
                <a:latin typeface="Helvetica"/>
                <a:cs typeface="Helvetica"/>
              </a:rPr>
              <a:t>Gain insight on how Yelp can create more trendsetters in the future</a:t>
            </a:r>
            <a:endParaRPr lang="en-US" dirty="0" smtClean="0">
              <a:latin typeface="Helvetica"/>
              <a:cs typeface="Helvetica"/>
            </a:endParaRPr>
          </a:p>
          <a:p>
            <a:endParaRPr lang="en-US" dirty="0" smtClean="0">
              <a:latin typeface="Helvetica"/>
              <a:cs typeface="Helvetica"/>
            </a:endParaRPr>
          </a:p>
          <a:p>
            <a:endParaRPr lang="en-US" dirty="0" smtClean="0">
              <a:latin typeface="Helvetica"/>
              <a:cs typeface="Helvetica"/>
            </a:endParaRP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152952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What’s in the data?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5 separate datasets: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Business (60K+)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Reviews (1M+)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User (366K+)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Tip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Check-in</a:t>
            </a: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729587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10-13 at 10.40.2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8160"/>
            <a:ext cx="9144000" cy="596347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648301"/>
            <a:ext cx="65163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https://public.tableau.com/profile/karissa.nanetta#!/vizhome/YelpBusinessLocations/</a:t>
            </a:r>
            <a:r>
              <a:rPr lang="en-US" sz="800" dirty="0" smtClean="0">
                <a:hlinkClick r:id="rId3"/>
              </a:rPr>
              <a:t>Locations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129754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What’s in the data?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5" name="Picture 4" descr="Screen Shot 2015-10-13 at 10.43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64255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3"/>
              </a:rPr>
              <a:t>https://public.tableau.com/profile/karissa.nanetta#!/vizhome/YelpBusinessDiversity/</a:t>
            </a:r>
            <a:r>
              <a:rPr lang="en-US" sz="800" dirty="0" smtClean="0">
                <a:hlinkClick r:id="rId3"/>
              </a:rPr>
              <a:t>BusinessCounts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129754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Feature engineering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SPEED: How soon does a Yelp user leave a review?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How many days since the first Yelp review?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How many reviews are there already when a user leaves a review?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POPULARITY: How well is the business doing?</a:t>
            </a:r>
          </a:p>
          <a:p>
            <a:pPr marL="971550" lvl="1" indent="-514350">
              <a:buFont typeface="+mj-lt"/>
              <a:buAutoNum type="arabicPeriod" startAt="3"/>
            </a:pPr>
            <a:r>
              <a:rPr lang="en-US" dirty="0" smtClean="0"/>
              <a:t>How many reviews are there to date?</a:t>
            </a:r>
          </a:p>
          <a:p>
            <a:pPr marL="971550" lvl="1" indent="-514350">
              <a:buFont typeface="+mj-lt"/>
              <a:buAutoNum type="arabicPeriod" startAt="3"/>
            </a:pPr>
            <a:r>
              <a:rPr lang="en-US" dirty="0" smtClean="0"/>
              <a:t>What is the business’ rating?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Network: How many people are listening to the trendsetters?</a:t>
            </a:r>
          </a:p>
          <a:p>
            <a:pPr marL="346075" lvl="1" indent="0">
              <a:buNone/>
            </a:pPr>
            <a:r>
              <a:rPr lang="en-US" dirty="0" smtClean="0"/>
              <a:t>Fans, friends, compliments, votes (already in original data)</a:t>
            </a:r>
          </a:p>
        </p:txBody>
      </p:sp>
    </p:spTree>
    <p:extLst>
      <p:ext uri="{BB962C8B-B14F-4D97-AF65-F5344CB8AC3E}">
        <p14:creationId xmlns:p14="http://schemas.microsoft.com/office/powerpoint/2010/main" val="1368587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 smtClean="0">
                <a:latin typeface="Helvetica"/>
                <a:cs typeface="Helvetica"/>
              </a:rPr>
              <a:t>K-means Clustering </a:t>
            </a:r>
            <a:r>
              <a:rPr lang="en-US" dirty="0" smtClean="0">
                <a:latin typeface="Helvetica"/>
                <a:cs typeface="Helvetica"/>
              </a:rPr>
              <a:t/>
            </a:r>
            <a:br>
              <a:rPr lang="en-US" dirty="0" smtClean="0">
                <a:latin typeface="Helvetica"/>
                <a:cs typeface="Helvetica"/>
              </a:rPr>
            </a:br>
            <a:r>
              <a:rPr lang="en-US" dirty="0" smtClean="0">
                <a:latin typeface="Helvetica"/>
                <a:cs typeface="Helvetica"/>
              </a:rPr>
              <a:t>to the rescue!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Picture 3" descr="Screen Shot 2015-10-13 at 11.04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28" y="1693518"/>
            <a:ext cx="7871214" cy="516448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0" y="6642555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3"/>
              </a:rPr>
              <a:t>https://public.tableau.com/profile/karissa.nanetta#!/vizhome/YelpClusters/</a:t>
            </a:r>
            <a:r>
              <a:rPr lang="en-US" sz="800" dirty="0" smtClean="0">
                <a:hlinkClick r:id="rId3"/>
              </a:rPr>
              <a:t>YelpSegmentdetails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66927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The Process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 notebook to load data,</a:t>
            </a:r>
            <a:r>
              <a:rPr lang="en-US" dirty="0"/>
              <a:t> </a:t>
            </a:r>
            <a:r>
              <a:rPr lang="en-US" dirty="0" smtClean="0"/>
              <a:t>link datasets, and perform feature engineering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(75% of time)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One notebook to run unsupervised learning </a:t>
            </a:r>
            <a:r>
              <a:rPr lang="en-US" dirty="0" smtClean="0">
                <a:solidFill>
                  <a:srgbClr val="7F7F7F"/>
                </a:solidFill>
              </a:rPr>
              <a:t>(10% of time)</a:t>
            </a:r>
          </a:p>
          <a:p>
            <a:endParaRPr lang="en-US" dirty="0"/>
          </a:p>
          <a:p>
            <a:r>
              <a:rPr lang="en-US" dirty="0" smtClean="0"/>
              <a:t>Tableau to perform data </a:t>
            </a:r>
            <a:r>
              <a:rPr lang="en-US" dirty="0" err="1" smtClean="0"/>
              <a:t>viz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7F7F7F"/>
                </a:solidFill>
              </a:rPr>
              <a:t>(15% of time)</a:t>
            </a:r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7201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Helvetica"/>
                <a:cs typeface="Helvetica"/>
              </a:rPr>
              <a:t>The clusters</a:t>
            </a:r>
            <a:endParaRPr lang="en-US" sz="4000" dirty="0">
              <a:latin typeface="Helvetica"/>
              <a:cs typeface="Helvetic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0" y="6642555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2"/>
              </a:rPr>
              <a:t>https://public.tableau.com/profile/karissa.nanetta#!/vizhome/YelpClusters/</a:t>
            </a:r>
            <a:r>
              <a:rPr lang="en-US" sz="800" dirty="0" smtClean="0">
                <a:hlinkClick r:id="rId2"/>
              </a:rPr>
              <a:t>YelpSegmentdetails</a:t>
            </a:r>
            <a:r>
              <a:rPr lang="en-US" sz="800" dirty="0" smtClean="0"/>
              <a:t> </a:t>
            </a:r>
            <a:endParaRPr lang="en-US" sz="800" dirty="0"/>
          </a:p>
        </p:txBody>
      </p:sp>
      <p:pic>
        <p:nvPicPr>
          <p:cNvPr id="3" name="Picture 2" descr="Screen Shot 2015-10-13 at 11.27.5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240"/>
            <a:ext cx="9144000" cy="624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24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4680</TotalTime>
  <Words>462</Words>
  <Application>Microsoft Macintosh PowerPoint</Application>
  <PresentationFormat>On-screen Show (4:3)</PresentationFormat>
  <Paragraphs>64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Identifying Yelp Trendsetters</vt:lpstr>
      <vt:lpstr>Why try to identify trendsetters?</vt:lpstr>
      <vt:lpstr>What’s in the data?</vt:lpstr>
      <vt:lpstr>PowerPoint Presentation</vt:lpstr>
      <vt:lpstr>What’s in the data?</vt:lpstr>
      <vt:lpstr>Feature engineering</vt:lpstr>
      <vt:lpstr>K-means Clustering  to the rescue!</vt:lpstr>
      <vt:lpstr>The Process</vt:lpstr>
      <vt:lpstr>The clusters</vt:lpstr>
      <vt:lpstr>PowerPoint Presentation</vt:lpstr>
      <vt:lpstr>What do the clusters tell us?</vt:lpstr>
      <vt:lpstr>Future Improvements</vt:lpstr>
      <vt:lpstr>Questions?  Feedback? Any other features I should use?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Yelp clusters</dc:title>
  <dc:creator>Karissa Nanetta</dc:creator>
  <cp:lastModifiedBy>Karissa Nanetta</cp:lastModifiedBy>
  <cp:revision>16</cp:revision>
  <dcterms:created xsi:type="dcterms:W3CDTF">2015-10-11T17:23:21Z</dcterms:created>
  <dcterms:modified xsi:type="dcterms:W3CDTF">2015-10-14T23:23:54Z</dcterms:modified>
</cp:coreProperties>
</file>

<file path=docProps/thumbnail.jpeg>
</file>